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0" r:id="rId3"/>
    <p:sldId id="260" r:id="rId4"/>
    <p:sldId id="259" r:id="rId5"/>
    <p:sldId id="261" r:id="rId6"/>
    <p:sldId id="271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63" r:id="rId15"/>
  </p:sldIdLst>
  <p:sldSz cx="12192000" cy="6858000"/>
  <p:notesSz cx="987425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TAEJOON" initials="PT" lastIdx="1" clrIdx="0">
    <p:extLst>
      <p:ext uri="{19B8F6BF-5375-455C-9EA6-DF929625EA0E}">
        <p15:presenceInfo xmlns:p15="http://schemas.microsoft.com/office/powerpoint/2012/main" userId="52a3d0504a7314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2"/>
            <a:ext cx="4278842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3123" y="2"/>
            <a:ext cx="4278842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79725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425" y="3300412"/>
            <a:ext cx="78994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4278842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3123" y="6513910"/>
            <a:ext cx="4278842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8148757a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79725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8148757a7_0_14:notes"/>
          <p:cNvSpPr txBox="1">
            <a:spLocks noGrp="1"/>
          </p:cNvSpPr>
          <p:nvPr>
            <p:ph type="body" idx="1"/>
          </p:nvPr>
        </p:nvSpPr>
        <p:spPr>
          <a:xfrm>
            <a:off x="987425" y="3300412"/>
            <a:ext cx="78993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58148757a7_0_14:notes"/>
          <p:cNvSpPr txBox="1">
            <a:spLocks noGrp="1"/>
          </p:cNvSpPr>
          <p:nvPr>
            <p:ph type="sldNum" idx="12"/>
          </p:nvPr>
        </p:nvSpPr>
        <p:spPr>
          <a:xfrm>
            <a:off x="5593123" y="6513910"/>
            <a:ext cx="42789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247c92ad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79725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247c92adf_2_30:notes"/>
          <p:cNvSpPr txBox="1">
            <a:spLocks noGrp="1"/>
          </p:cNvSpPr>
          <p:nvPr>
            <p:ph type="body" idx="1"/>
          </p:nvPr>
        </p:nvSpPr>
        <p:spPr>
          <a:xfrm>
            <a:off x="987425" y="3300412"/>
            <a:ext cx="78993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6247c92adf_2_30:notes"/>
          <p:cNvSpPr txBox="1">
            <a:spLocks noGrp="1"/>
          </p:cNvSpPr>
          <p:nvPr>
            <p:ph type="sldNum" idx="12"/>
          </p:nvPr>
        </p:nvSpPr>
        <p:spPr>
          <a:xfrm>
            <a:off x="5593123" y="6513910"/>
            <a:ext cx="42789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247c92ad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79725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247c92adf_2_30:notes"/>
          <p:cNvSpPr txBox="1">
            <a:spLocks noGrp="1"/>
          </p:cNvSpPr>
          <p:nvPr>
            <p:ph type="body" idx="1"/>
          </p:nvPr>
        </p:nvSpPr>
        <p:spPr>
          <a:xfrm>
            <a:off x="987425" y="3300412"/>
            <a:ext cx="78993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6247c92adf_2_30:notes"/>
          <p:cNvSpPr txBox="1">
            <a:spLocks noGrp="1"/>
          </p:cNvSpPr>
          <p:nvPr>
            <p:ph type="sldNum" idx="12"/>
          </p:nvPr>
        </p:nvSpPr>
        <p:spPr>
          <a:xfrm>
            <a:off x="5593123" y="6513910"/>
            <a:ext cx="42789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848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247c92ad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79725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247c92adf_2_30:notes"/>
          <p:cNvSpPr txBox="1">
            <a:spLocks noGrp="1"/>
          </p:cNvSpPr>
          <p:nvPr>
            <p:ph type="body" idx="1"/>
          </p:nvPr>
        </p:nvSpPr>
        <p:spPr>
          <a:xfrm>
            <a:off x="987425" y="3300412"/>
            <a:ext cx="78993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6247c92adf_2_30:notes"/>
          <p:cNvSpPr txBox="1">
            <a:spLocks noGrp="1"/>
          </p:cNvSpPr>
          <p:nvPr>
            <p:ph type="sldNum" idx="12"/>
          </p:nvPr>
        </p:nvSpPr>
        <p:spPr>
          <a:xfrm>
            <a:off x="5593123" y="6513910"/>
            <a:ext cx="42789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12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8610600" y="6451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3676592" y="-1500245"/>
            <a:ext cx="483881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1031471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838200" y="1338146"/>
            <a:ext cx="10515600" cy="483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838200" y="6429984"/>
            <a:ext cx="2743200" cy="43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610600" y="6429984"/>
            <a:ext cx="2743200" cy="43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451350"/>
            <a:ext cx="12192000" cy="4066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12192000" cy="115875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838200" y="1338146"/>
            <a:ext cx="10515600" cy="483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7" name="Google Shape;17;p1"/>
          <p:cNvSpPr/>
          <p:nvPr/>
        </p:nvSpPr>
        <p:spPr>
          <a:xfrm rot="10800000" flipH="1">
            <a:off x="263236" y="0"/>
            <a:ext cx="512618" cy="1454728"/>
          </a:xfrm>
          <a:custGeom>
            <a:avLst/>
            <a:gdLst/>
            <a:ahLst/>
            <a:cxnLst/>
            <a:rect l="l" t="t" r="r" b="b"/>
            <a:pathLst>
              <a:path w="928254" h="914400" extrusionOk="0">
                <a:moveTo>
                  <a:pt x="0" y="0"/>
                </a:moveTo>
                <a:lnTo>
                  <a:pt x="928254" y="148183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188530" y="222605"/>
            <a:ext cx="1799938" cy="72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07194" y="6529514"/>
            <a:ext cx="986487" cy="30023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進捗報告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dirty="0"/>
              <a:t>PARK TAEJOON</a:t>
            </a:r>
            <a:endParaRPr sz="1800"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610600" y="6451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 sz="1800"/>
              <a:t>0</a:t>
            </a:fld>
            <a:endParaRPr sz="1800"/>
          </a:p>
        </p:txBody>
      </p:sp>
      <p:sp>
        <p:nvSpPr>
          <p:cNvPr id="96" name="Google Shape;96;p13"/>
          <p:cNvSpPr txBox="1"/>
          <p:nvPr/>
        </p:nvSpPr>
        <p:spPr>
          <a:xfrm>
            <a:off x="6280200" y="5779650"/>
            <a:ext cx="59118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dirty="0"/>
              <a:t>20</a:t>
            </a:r>
            <a:r>
              <a:rPr lang="en-US" altLang="ja-JP" dirty="0"/>
              <a:t>20</a:t>
            </a:r>
            <a:r>
              <a:rPr lang="ja-JP" dirty="0"/>
              <a:t>-</a:t>
            </a:r>
            <a:r>
              <a:rPr lang="en-US" altLang="ja-JP" dirty="0"/>
              <a:t>01</a:t>
            </a:r>
            <a:r>
              <a:rPr lang="ja-JP" dirty="0"/>
              <a:t>-</a:t>
            </a:r>
            <a:r>
              <a:rPr lang="en-US" altLang="ja-JP" dirty="0"/>
              <a:t>28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7B20B-2B3C-49DF-8517-77E444D2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BRISK_2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E4E44C-1986-4C9B-BB3C-958BD6224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90064-CD41-45B1-A5EC-5E1F6E67C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B38990-E7DD-4322-8DD1-2020BA6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490" y="3874068"/>
            <a:ext cx="7277876" cy="24294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1AB62B-D543-453B-9109-72A0FD5D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489" y="1338146"/>
            <a:ext cx="7277876" cy="2429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F5E371-2327-4C08-8D8A-08EAA83F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05367" y="1338146"/>
            <a:ext cx="4306714" cy="24225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C57874-923C-4EF2-A13E-D8D3B78A41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05365" y="3874067"/>
            <a:ext cx="4306714" cy="2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1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7B20B-2B3C-49DF-8517-77E444D2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ORB_1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E4E44C-1986-4C9B-BB3C-958BD6224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90064-CD41-45B1-A5EC-5E1F6E67C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B38990-E7DD-4322-8DD1-2020BA6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490" y="3874068"/>
            <a:ext cx="7277876" cy="24294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1AB62B-D543-453B-9109-72A0FD5D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489" y="1338146"/>
            <a:ext cx="7277876" cy="2429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F5E371-2327-4C08-8D8A-08EAA83F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05367" y="1338146"/>
            <a:ext cx="4306714" cy="24225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C57874-923C-4EF2-A13E-D8D3B78A41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05365" y="3874067"/>
            <a:ext cx="4306714" cy="2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7B20B-2B3C-49DF-8517-77E444D2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ORB_2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E4E44C-1986-4C9B-BB3C-958BD6224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90064-CD41-45B1-A5EC-5E1F6E67C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B38990-E7DD-4322-8DD1-2020BA6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490" y="3874068"/>
            <a:ext cx="7277876" cy="24294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1AB62B-D543-453B-9109-72A0FD5D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489" y="1338146"/>
            <a:ext cx="7277876" cy="2429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F5E371-2327-4C08-8D8A-08EAA83F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05367" y="1338146"/>
            <a:ext cx="4306714" cy="24225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C57874-923C-4EF2-A13E-D8D3B78A41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05365" y="3874067"/>
            <a:ext cx="4306714" cy="2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2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103146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ja-JP" dirty="0">
                <a:latin typeface="MS PGothic"/>
                <a:ea typeface="MS PGothic"/>
                <a:cs typeface="MS PGothic"/>
                <a:sym typeface="MS PGothic"/>
              </a:rPr>
              <a:t>Feature Match </a:t>
            </a: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実験</a:t>
            </a:r>
            <a:endParaRPr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610600" y="6429984"/>
            <a:ext cx="2743200" cy="4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12</a:t>
            </a:fld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5B669-1A21-4900-8A1E-1C4ECFA9A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E949B96-E4B5-4CAF-841B-C073D883F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746856"/>
              </p:ext>
            </p:extLst>
          </p:nvPr>
        </p:nvGraphicFramePr>
        <p:xfrm>
          <a:off x="346476" y="1889236"/>
          <a:ext cx="11699828" cy="37366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1404">
                  <a:extLst>
                    <a:ext uri="{9D8B030D-6E8A-4147-A177-3AD203B41FA5}">
                      <a16:colId xmlns:a16="http://schemas.microsoft.com/office/drawing/2014/main" val="2027886742"/>
                    </a:ext>
                  </a:extLst>
                </a:gridCol>
                <a:gridCol w="1671404">
                  <a:extLst>
                    <a:ext uri="{9D8B030D-6E8A-4147-A177-3AD203B41FA5}">
                      <a16:colId xmlns:a16="http://schemas.microsoft.com/office/drawing/2014/main" val="2141359783"/>
                    </a:ext>
                  </a:extLst>
                </a:gridCol>
                <a:gridCol w="1671404">
                  <a:extLst>
                    <a:ext uri="{9D8B030D-6E8A-4147-A177-3AD203B41FA5}">
                      <a16:colId xmlns:a16="http://schemas.microsoft.com/office/drawing/2014/main" val="3576300900"/>
                    </a:ext>
                  </a:extLst>
                </a:gridCol>
                <a:gridCol w="1671404">
                  <a:extLst>
                    <a:ext uri="{9D8B030D-6E8A-4147-A177-3AD203B41FA5}">
                      <a16:colId xmlns:a16="http://schemas.microsoft.com/office/drawing/2014/main" val="1091755510"/>
                    </a:ext>
                  </a:extLst>
                </a:gridCol>
                <a:gridCol w="1671404">
                  <a:extLst>
                    <a:ext uri="{9D8B030D-6E8A-4147-A177-3AD203B41FA5}">
                      <a16:colId xmlns:a16="http://schemas.microsoft.com/office/drawing/2014/main" val="2093495275"/>
                    </a:ext>
                  </a:extLst>
                </a:gridCol>
                <a:gridCol w="1671404">
                  <a:extLst>
                    <a:ext uri="{9D8B030D-6E8A-4147-A177-3AD203B41FA5}">
                      <a16:colId xmlns:a16="http://schemas.microsoft.com/office/drawing/2014/main" val="2792047125"/>
                    </a:ext>
                  </a:extLst>
                </a:gridCol>
                <a:gridCol w="1671404">
                  <a:extLst>
                    <a:ext uri="{9D8B030D-6E8A-4147-A177-3AD203B41FA5}">
                      <a16:colId xmlns:a16="http://schemas.microsoft.com/office/drawing/2014/main" val="3645449808"/>
                    </a:ext>
                  </a:extLst>
                </a:gridCol>
              </a:tblGrid>
              <a:tr h="533805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AKAZE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BRISK_1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BRISK_2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ORB_1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ORB_2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extLst>
                  <a:ext uri="{0D108BD9-81ED-4DB2-BD59-A6C34878D82A}">
                    <a16:rowId xmlns:a16="http://schemas.microsoft.com/office/drawing/2014/main" val="1934533920"/>
                  </a:ext>
                </a:extLst>
              </a:tr>
              <a:tr h="5338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Set A</a:t>
                      </a:r>
                      <a:endParaRPr lang="ko-KR" altLang="en-US" sz="2000" dirty="0"/>
                    </a:p>
                  </a:txBody>
                  <a:tcPr marL="131623" marR="131623" marT="65812" marB="6581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Features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232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162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33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167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409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extLst>
                  <a:ext uri="{0D108BD9-81ED-4DB2-BD59-A6C34878D82A}">
                    <a16:rowId xmlns:a16="http://schemas.microsoft.com/office/drawing/2014/main" val="840060004"/>
                  </a:ext>
                </a:extLst>
              </a:tr>
              <a:tr h="5338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Times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5.07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43.90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1.89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3.11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16.75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extLst>
                  <a:ext uri="{0D108BD9-81ED-4DB2-BD59-A6C34878D82A}">
                    <a16:rowId xmlns:a16="http://schemas.microsoft.com/office/drawing/2014/main" val="144616670"/>
                  </a:ext>
                </a:extLst>
              </a:tr>
              <a:tr h="5338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Errors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31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37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33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39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35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extLst>
                  <a:ext uri="{0D108BD9-81ED-4DB2-BD59-A6C34878D82A}">
                    <a16:rowId xmlns:a16="http://schemas.microsoft.com/office/drawing/2014/main" val="599147894"/>
                  </a:ext>
                </a:extLst>
              </a:tr>
              <a:tr h="53380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Set B</a:t>
                      </a:r>
                      <a:endParaRPr lang="ko-KR" altLang="en-US" sz="2000" dirty="0"/>
                    </a:p>
                  </a:txBody>
                  <a:tcPr marL="131623" marR="131623" marT="65812" marB="6581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Features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27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40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14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86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237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extLst>
                  <a:ext uri="{0D108BD9-81ED-4DB2-BD59-A6C34878D82A}">
                    <a16:rowId xmlns:a16="http://schemas.microsoft.com/office/drawing/2014/main" val="4093789154"/>
                  </a:ext>
                </a:extLst>
              </a:tr>
              <a:tr h="5338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Times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2.46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8.29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0.73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3.13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16.85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extLst>
                  <a:ext uri="{0D108BD9-81ED-4DB2-BD59-A6C34878D82A}">
                    <a16:rowId xmlns:a16="http://schemas.microsoft.com/office/drawing/2014/main" val="2416328517"/>
                  </a:ext>
                </a:extLst>
              </a:tr>
              <a:tr h="5338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Errors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19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nan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nan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nan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inf</a:t>
                      </a:r>
                      <a:endParaRPr lang="ko-KR" altLang="en-US" sz="2000" dirty="0"/>
                    </a:p>
                  </a:txBody>
                  <a:tcPr marL="131623" marR="131623" marT="65812" marB="65812"/>
                </a:tc>
                <a:extLst>
                  <a:ext uri="{0D108BD9-81ED-4DB2-BD59-A6C34878D82A}">
                    <a16:rowId xmlns:a16="http://schemas.microsoft.com/office/drawing/2014/main" val="739055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1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103146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ひび割れ検出精度の評価実験計画</a:t>
            </a:r>
            <a:endParaRPr lang="en-US" altLang="ja-JP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838200" y="1185746"/>
            <a:ext cx="10515600" cy="483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ja-JP" altLang="en-US" sz="2000" dirty="0">
                <a:latin typeface="MS PGothic"/>
                <a:ea typeface="MS PGothic"/>
                <a:cs typeface="MS PGothic"/>
                <a:sym typeface="MS PGothic"/>
              </a:rPr>
              <a:t>再学習データ作成</a:t>
            </a:r>
            <a:endParaRPr lang="en-US" altLang="ja-JP" sz="2000" dirty="0">
              <a:latin typeface="MS PGothic"/>
              <a:ea typeface="MS PGothic"/>
              <a:cs typeface="MS PGothic"/>
              <a:sym typeface="MS PGothic"/>
            </a:endParaRPr>
          </a:p>
          <a:p>
            <a:pPr marL="342900"/>
            <a:r>
              <a:rPr lang="ja-JP" altLang="en-US" sz="2000" dirty="0">
                <a:latin typeface="MS PGothic"/>
                <a:ea typeface="MS PGothic"/>
                <a:cs typeface="MS PGothic"/>
                <a:sym typeface="MS PGothic"/>
              </a:rPr>
              <a:t>未検出のあるブロックは、過検出用モデルで再検出（青）、もしくは再学習対象外（黒）</a:t>
            </a:r>
            <a:endParaRPr lang="en-US" altLang="ja-JP" sz="2000" dirty="0">
              <a:latin typeface="MS PGothic"/>
              <a:ea typeface="MS PGothic"/>
              <a:cs typeface="MS PGothic"/>
              <a:sym typeface="MS PGothic"/>
            </a:endParaRPr>
          </a:p>
          <a:p>
            <a:pPr marL="342900"/>
            <a:r>
              <a:rPr lang="ja-JP" altLang="en-US" sz="2000" dirty="0">
                <a:latin typeface="MS PGothic"/>
                <a:ea typeface="MS PGothic"/>
                <a:cs typeface="MS PGothic"/>
                <a:sym typeface="MS PGothic"/>
              </a:rPr>
              <a:t>誤検出のあるブロックは、全部（ひび割れ＝０）として再学習対象（赤）</a:t>
            </a:r>
            <a:endParaRPr lang="en-US" altLang="ja-JP" sz="2000" dirty="0">
              <a:latin typeface="MS PGothic"/>
              <a:ea typeface="MS PGothic"/>
              <a:cs typeface="MS PGothic"/>
              <a:sym typeface="MS PGothic"/>
            </a:endParaRPr>
          </a:p>
          <a:p>
            <a:pPr marL="342900"/>
            <a:r>
              <a:rPr lang="ja-JP" altLang="en-US" sz="2000" dirty="0">
                <a:latin typeface="MS PGothic"/>
                <a:ea typeface="MS PGothic"/>
                <a:cs typeface="MS PGothic"/>
                <a:sym typeface="MS PGothic"/>
              </a:rPr>
              <a:t>正常に検出したブロックは、全部再学習対象</a:t>
            </a:r>
            <a:endParaRPr lang="en-US" altLang="ja-JP" sz="2000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indent="0">
              <a:buNone/>
            </a:pPr>
            <a:endParaRPr lang="en-US" altLang="ja-JP" sz="2000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indent="0">
              <a:buNone/>
            </a:pPr>
            <a:r>
              <a:rPr lang="ja-JP" altLang="en-US" sz="2000" dirty="0">
                <a:latin typeface="MS PGothic"/>
                <a:ea typeface="MS PGothic"/>
                <a:cs typeface="MS PGothic"/>
                <a:sym typeface="MS PGothic"/>
              </a:rPr>
              <a:t>実験</a:t>
            </a:r>
            <a:endParaRPr lang="en-US" altLang="ja-JP" sz="2000" dirty="0">
              <a:latin typeface="MS PGothic"/>
              <a:ea typeface="MS PGothic"/>
              <a:cs typeface="MS PGothic"/>
              <a:sym typeface="MS PGothic"/>
            </a:endParaRPr>
          </a:p>
          <a:p>
            <a:pPr marL="342900"/>
            <a:r>
              <a:rPr lang="ja-JP" altLang="en-US" sz="2000" dirty="0">
                <a:latin typeface="MS PGothic"/>
                <a:ea typeface="MS PGothic"/>
                <a:cs typeface="MS PGothic"/>
                <a:sym typeface="MS PGothic"/>
              </a:rPr>
              <a:t>同じ壁面に対して、再学習前後の</a:t>
            </a:r>
            <a:br>
              <a:rPr lang="en-US" altLang="ja-JP" sz="2000" dirty="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-JP" altLang="en-US" sz="2000" dirty="0">
                <a:latin typeface="MS PGothic"/>
                <a:ea typeface="MS PGothic"/>
                <a:cs typeface="MS PGothic"/>
                <a:sym typeface="MS PGothic"/>
              </a:rPr>
              <a:t>ひび割れ検出時間・精度の比較</a:t>
            </a:r>
            <a:endParaRPr sz="2000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610600" y="6429984"/>
            <a:ext cx="2743200" cy="4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13</a:t>
            </a:fld>
            <a:endParaRPr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D090D3-5FB5-4951-9E70-E9548CC7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962884"/>
            <a:ext cx="62960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1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F57EF-12CB-4DA4-887D-9F4E935BC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71E5DB-ABF3-4CEF-AF4D-B4979ED45E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383B32-9161-426B-9C3F-D55C5DAB5319}"/>
              </a:ext>
            </a:extLst>
          </p:cNvPr>
          <p:cNvGrpSpPr/>
          <p:nvPr/>
        </p:nvGrpSpPr>
        <p:grpSpPr>
          <a:xfrm>
            <a:off x="1422009" y="1085126"/>
            <a:ext cx="9730901" cy="4186690"/>
            <a:chOff x="0" y="1232778"/>
            <a:chExt cx="12192000" cy="5049553"/>
          </a:xfrm>
        </p:grpSpPr>
        <p:pic>
          <p:nvPicPr>
            <p:cNvPr id="6" name="그림 5" descr="전자레인지, 모니터, 오븐, 냉장고이(가) 표시된 사진&#10;&#10;자동 생성된 설명">
              <a:extLst>
                <a:ext uri="{FF2B5EF4-FFF2-40B4-BE49-F238E27FC236}">
                  <a16:creationId xmlns:a16="http://schemas.microsoft.com/office/drawing/2014/main" id="{777C0AFC-0510-474F-86AD-0648D853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32778"/>
              <a:ext cx="8778255" cy="4759460"/>
            </a:xfrm>
            <a:prstGeom prst="rect">
              <a:avLst/>
            </a:prstGeom>
          </p:spPr>
        </p:pic>
        <p:pic>
          <p:nvPicPr>
            <p:cNvPr id="7" name="그림 6" descr="실루엣이(가) 표시된 사진&#10;&#10;자동 생성된 설명">
              <a:extLst>
                <a:ext uri="{FF2B5EF4-FFF2-40B4-BE49-F238E27FC236}">
                  <a16:creationId xmlns:a16="http://schemas.microsoft.com/office/drawing/2014/main" id="{7F0C8D66-845E-48ED-A5A2-9576F5359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06" r="32987"/>
            <a:stretch/>
          </p:blipFill>
          <p:spPr>
            <a:xfrm flipH="1">
              <a:off x="9882474" y="2778151"/>
              <a:ext cx="1471326" cy="3214087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A878ADD-1665-4B16-8429-8BDAF597F7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2170" y="3356143"/>
              <a:ext cx="1030304" cy="17800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C21899D2-202B-44AA-886E-DC998BF185D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170" y="2859932"/>
              <a:ext cx="1030304" cy="2431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918705-7E4D-4DD3-B563-1CED41624ACA}"/>
                </a:ext>
              </a:extLst>
            </p:cNvPr>
            <p:cNvSpPr/>
            <p:nvPr/>
          </p:nvSpPr>
          <p:spPr>
            <a:xfrm>
              <a:off x="11353800" y="1420238"/>
              <a:ext cx="838200" cy="4862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가구이(가) 표시된 사진&#10;&#10;자동 생성된 설명">
            <a:extLst>
              <a:ext uri="{FF2B5EF4-FFF2-40B4-BE49-F238E27FC236}">
                <a16:creationId xmlns:a16="http://schemas.microsoft.com/office/drawing/2014/main" id="{F195FF10-FDBF-44A1-866C-D04C45024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41" b="91746" l="9783" r="89674">
                        <a14:foregroundMark x1="39130" y1="22857" x2="25000" y2="91746"/>
                        <a14:foregroundMark x1="25000" y1="91746" x2="40761" y2="7936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17" y="3940443"/>
            <a:ext cx="1555381" cy="2662746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BB7F78C-D19B-41E9-A592-B838D6CAF9BE}"/>
              </a:ext>
            </a:extLst>
          </p:cNvPr>
          <p:cNvCxnSpPr>
            <a:cxnSpLocks/>
          </p:cNvCxnSpPr>
          <p:nvPr/>
        </p:nvCxnSpPr>
        <p:spPr>
          <a:xfrm rot="10800000">
            <a:off x="2365592" y="5238993"/>
            <a:ext cx="6058525" cy="807967"/>
          </a:xfrm>
          <a:prstGeom prst="bentConnector3">
            <a:avLst>
              <a:gd name="adj1" fmla="val 10009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10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D15D0-9C4A-4DC2-9F4F-7E05DF0C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AB959A-0C7B-4628-AEA2-FED16C70B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56BD0A-94E6-4D47-84F0-7864D23E0A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  <p:pic>
        <p:nvPicPr>
          <p:cNvPr id="6" name="그림 5" descr="건물, 하얀색, 남자, 검은색이(가) 표시된 사진&#10;&#10;자동 생성된 설명">
            <a:extLst>
              <a:ext uri="{FF2B5EF4-FFF2-40B4-BE49-F238E27FC236}">
                <a16:creationId xmlns:a16="http://schemas.microsoft.com/office/drawing/2014/main" id="{EB7166C8-EA9C-4A89-ADF7-2CEB93CA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42EE2-B883-4B44-AF6D-823F0A9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96769-9D75-46E6-8B92-E1AD07B75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C8026-EA26-45BA-ABA5-F40B9B465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pic>
        <p:nvPicPr>
          <p:cNvPr id="6" name="그림 5" descr="비행, 검은색, 불꽃놀이, 어두운이(가) 표시된 사진&#10;&#10;자동 생성된 설명">
            <a:extLst>
              <a:ext uri="{FF2B5EF4-FFF2-40B4-BE49-F238E27FC236}">
                <a16:creationId xmlns:a16="http://schemas.microsoft.com/office/drawing/2014/main" id="{46F6AC60-F2D0-40BB-8560-25EB68E5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690C23B-AC98-48C0-B910-90F3EA234FE4}"/>
              </a:ext>
            </a:extLst>
          </p:cNvPr>
          <p:cNvSpPr/>
          <p:nvPr/>
        </p:nvSpPr>
        <p:spPr>
          <a:xfrm>
            <a:off x="6196445" y="508357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>
              <a:buNone/>
            </a:pPr>
            <a:r>
              <a:rPr lang="ja-JP" altLang="en-US" sz="2000" dirty="0">
                <a:solidFill>
                  <a:schemeClr val="bg1"/>
                </a:solidFill>
                <a:latin typeface="MS PGothic"/>
                <a:ea typeface="MS PGothic"/>
                <a:cs typeface="MS PGothic"/>
                <a:sym typeface="MS PGothic"/>
              </a:rPr>
              <a:t>ひび割れ検出</a:t>
            </a:r>
            <a:endParaRPr lang="en-US" altLang="ja-JP" sz="2000" dirty="0">
              <a:solidFill>
                <a:schemeClr val="bg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marL="342900"/>
            <a:r>
              <a:rPr lang="fr-FR" altLang="ja-JP" sz="2000" dirty="0">
                <a:solidFill>
                  <a:schemeClr val="bg1"/>
                </a:solidFill>
                <a:latin typeface="MS PGothic"/>
                <a:ea typeface="MS PGothic"/>
                <a:cs typeface="MS PGothic"/>
                <a:sym typeface="MS PGothic"/>
              </a:rPr>
              <a:t>Video Mode (5m, 200mm, 3472x2320)</a:t>
            </a:r>
            <a:endParaRPr lang="en-US" altLang="ja-JP" sz="2000" dirty="0">
              <a:solidFill>
                <a:schemeClr val="bg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marL="342900"/>
            <a:r>
              <a:rPr lang="en-US" altLang="ja-JP" sz="2000" dirty="0">
                <a:solidFill>
                  <a:schemeClr val="bg1"/>
                </a:solidFill>
                <a:latin typeface="MS PGothic"/>
                <a:ea typeface="MS PGothic"/>
                <a:cs typeface="MS PGothic"/>
                <a:sym typeface="MS PGothic"/>
              </a:rPr>
              <a:t>Resized: 3328x2304 (%=256, 117 Slices)</a:t>
            </a:r>
          </a:p>
          <a:p>
            <a:pPr marL="342900"/>
            <a:r>
              <a:rPr lang="en-US" altLang="ja-JP" sz="2000" dirty="0">
                <a:solidFill>
                  <a:schemeClr val="bg1"/>
                </a:solidFill>
                <a:latin typeface="MS PGothic"/>
                <a:ea typeface="MS PGothic"/>
                <a:cs typeface="MS PGothic"/>
                <a:sym typeface="MS PGothic"/>
              </a:rPr>
              <a:t>Time: Mean=14.76, </a:t>
            </a:r>
            <a:r>
              <a:rPr lang="en-US" altLang="ja-JP" sz="2000" dirty="0" err="1">
                <a:solidFill>
                  <a:schemeClr val="bg1"/>
                </a:solidFill>
                <a:latin typeface="MS PGothic"/>
                <a:ea typeface="MS PGothic"/>
                <a:cs typeface="MS PGothic"/>
                <a:sym typeface="MS PGothic"/>
              </a:rPr>
              <a:t>Stdev</a:t>
            </a:r>
            <a:r>
              <a:rPr lang="en-US" altLang="ja-JP" sz="2000" dirty="0">
                <a:solidFill>
                  <a:schemeClr val="bg1"/>
                </a:solidFill>
                <a:latin typeface="MS PGothic"/>
                <a:ea typeface="MS PGothic"/>
                <a:cs typeface="MS PGothic"/>
                <a:sym typeface="MS PGothic"/>
              </a:rPr>
              <a:t>=2.25</a:t>
            </a:r>
          </a:p>
        </p:txBody>
      </p:sp>
    </p:spTree>
    <p:extLst>
      <p:ext uri="{BB962C8B-B14F-4D97-AF65-F5344CB8AC3E}">
        <p14:creationId xmlns:p14="http://schemas.microsoft.com/office/powerpoint/2010/main" val="36533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B66A8-CF74-45BB-91C1-7485DE48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CB2E07-490E-4F14-AC1C-568510779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6D9DC-551E-421F-A13A-F1DAAEBC2E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pic>
        <p:nvPicPr>
          <p:cNvPr id="6" name="그림 5" descr="실외, 잔디, 건물, 검은색이(가) 표시된 사진&#10;&#10;자동 생성된 설명">
            <a:extLst>
              <a:ext uri="{FF2B5EF4-FFF2-40B4-BE49-F238E27FC236}">
                <a16:creationId xmlns:a16="http://schemas.microsoft.com/office/drawing/2014/main" id="{AEB53564-8143-4E2E-A120-00E837C0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511"/>
            <a:ext cx="12192000" cy="4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6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D93E4-7007-4793-A4C6-B4E4D77E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18397F-8BFD-4A77-A5E3-5DE7D9CF0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562F3-A39B-4A4F-9525-6A7CDA77DF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pic>
        <p:nvPicPr>
          <p:cNvPr id="6" name="그림 5" descr="캐비닛, 표지판, 하얀색, 작은이(가) 표시된 사진&#10;&#10;자동 생성된 설명">
            <a:extLst>
              <a:ext uri="{FF2B5EF4-FFF2-40B4-BE49-F238E27FC236}">
                <a16:creationId xmlns:a16="http://schemas.microsoft.com/office/drawing/2014/main" id="{BACA0481-DDF7-4A21-A417-47606882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96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103146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MS PGothic"/>
                <a:ea typeface="MS PGothic"/>
                <a:cs typeface="MS PGothic"/>
                <a:sym typeface="MS PGothic"/>
              </a:rPr>
              <a:t>Feature Match </a:t>
            </a: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実験</a:t>
            </a:r>
            <a:endParaRPr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838200" y="1185746"/>
            <a:ext cx="10515600" cy="483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US" altLang="ja-JP" sz="2000" dirty="0">
                <a:latin typeface="MS PGothic"/>
                <a:ea typeface="MS PGothic"/>
                <a:cs typeface="MS PGothic"/>
                <a:sym typeface="MS PGothic"/>
              </a:rPr>
              <a:t>Feature</a:t>
            </a:r>
            <a:r>
              <a:rPr lang="ko-KR" altLang="en-US" sz="2000" dirty="0">
                <a:latin typeface="MS PGothic"/>
                <a:ea typeface="MS PGothic"/>
                <a:cs typeface="MS PGothic"/>
                <a:sym typeface="MS PGothic"/>
              </a:rPr>
              <a:t> </a:t>
            </a:r>
            <a:r>
              <a:rPr lang="en-US" altLang="ko-KR" sz="2000" dirty="0">
                <a:latin typeface="MS PGothic"/>
                <a:ea typeface="MS PGothic"/>
                <a:cs typeface="MS PGothic"/>
                <a:sym typeface="MS PGothic"/>
              </a:rPr>
              <a:t>Matching (10 Times each)</a:t>
            </a:r>
          </a:p>
          <a:p>
            <a:pPr marL="285750" indent="-285750"/>
            <a:r>
              <a:rPr lang="en-US" altLang="ja-JP" sz="2000" dirty="0">
                <a:latin typeface="MS PGothic"/>
                <a:ea typeface="MS PGothic"/>
                <a:cs typeface="MS PGothic"/>
                <a:sym typeface="MS PGothic"/>
              </a:rPr>
              <a:t> AKAZE</a:t>
            </a:r>
          </a:p>
          <a:p>
            <a:pPr marL="285750" indent="-285750"/>
            <a:r>
              <a:rPr lang="en-US" altLang="ja-JP" sz="2000" dirty="0">
                <a:latin typeface="MS PGothic"/>
                <a:ea typeface="MS PGothic"/>
                <a:cs typeface="MS PGothic"/>
                <a:sym typeface="MS PGothic"/>
              </a:rPr>
              <a:t> BRISK_1 (thresh=40) </a:t>
            </a:r>
          </a:p>
          <a:p>
            <a:pPr marL="285750" indent="-285750"/>
            <a:r>
              <a:rPr lang="en-US" altLang="ja-JP" sz="2000" dirty="0">
                <a:latin typeface="MS PGothic"/>
                <a:ea typeface="MS PGothic"/>
                <a:cs typeface="MS PGothic"/>
                <a:sym typeface="MS PGothic"/>
              </a:rPr>
              <a:t> BRISK_2 (thresh=80)</a:t>
            </a:r>
          </a:p>
          <a:p>
            <a:pPr marL="285750" indent="-285750"/>
            <a:r>
              <a:rPr lang="en-US" altLang="ja-JP" sz="2000" dirty="0">
                <a:latin typeface="MS PGothic"/>
                <a:ea typeface="MS PGothic"/>
                <a:cs typeface="MS PGothic"/>
                <a:sym typeface="MS PGothic"/>
              </a:rPr>
              <a:t> ORB_1 (max=10000)</a:t>
            </a:r>
          </a:p>
          <a:p>
            <a:pPr marL="285750" indent="-285750"/>
            <a:r>
              <a:rPr lang="en-US" altLang="ja-JP" sz="2000" dirty="0">
                <a:latin typeface="MS PGothic"/>
                <a:ea typeface="MS PGothic"/>
                <a:cs typeface="MS PGothic"/>
                <a:sym typeface="MS PGothic"/>
              </a:rPr>
              <a:t> ORB_2 (max=30000)</a:t>
            </a:r>
          </a:p>
          <a:p>
            <a:pPr marL="285750" indent="-285750"/>
            <a:r>
              <a:rPr lang="en-US" altLang="ja-JP" sz="2000" dirty="0">
                <a:latin typeface="MS PGothic"/>
                <a:ea typeface="MS PGothic"/>
                <a:cs typeface="MS PGothic"/>
                <a:sym typeface="MS PGothic"/>
              </a:rPr>
              <a:t> </a:t>
            </a:r>
            <a:r>
              <a:rPr lang="en-US" altLang="ja-JP" sz="2000" strike="sngStrike" dirty="0">
                <a:latin typeface="MS PGothic"/>
                <a:ea typeface="MS PGothic"/>
                <a:cs typeface="MS PGothic"/>
                <a:sym typeface="MS PGothic"/>
              </a:rPr>
              <a:t>SIFT, SURF, KAZE</a:t>
            </a:r>
          </a:p>
          <a:p>
            <a:pPr marL="285750" indent="-285750"/>
            <a:endParaRPr lang="en-US" altLang="ja-JP" sz="2000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indent="0">
              <a:buNone/>
            </a:pPr>
            <a:r>
              <a:rPr lang="en-US" sz="2000" dirty="0">
                <a:latin typeface="MS PGothic"/>
                <a:ea typeface="MS PGothic"/>
                <a:cs typeface="MS PGothic"/>
                <a:sym typeface="MS PGothic"/>
              </a:rPr>
              <a:t>Image Set</a:t>
            </a:r>
            <a:endParaRPr lang="en-US" altLang="ko-KR" sz="2000" dirty="0">
              <a:latin typeface="MS PGothic"/>
              <a:ea typeface="MS PGothic"/>
              <a:cs typeface="MS PGothic"/>
              <a:sym typeface="MS PGothic"/>
            </a:endParaRPr>
          </a:p>
          <a:p>
            <a:pPr marL="342900"/>
            <a:r>
              <a:rPr lang="en-US" altLang="ko-KR" sz="2000" dirty="0">
                <a:latin typeface="MS PGothic"/>
                <a:ea typeface="MS PGothic"/>
                <a:cs typeface="MS PGothic"/>
                <a:sym typeface="MS PGothic"/>
              </a:rPr>
              <a:t> Set A: 4k Wall Image (3m) + 720p Hololens Capture (1m)</a:t>
            </a:r>
          </a:p>
          <a:p>
            <a:pPr marL="342900"/>
            <a:r>
              <a:rPr lang="en-US" altLang="ko-KR" sz="2000" dirty="0">
                <a:latin typeface="MS PGothic"/>
                <a:ea typeface="MS PGothic"/>
                <a:cs typeface="MS PGothic"/>
                <a:sym typeface="MS PGothic"/>
              </a:rPr>
              <a:t> Set B: 4k Wall Image (5m) + 720p Hololens Capture (3m)</a:t>
            </a:r>
          </a:p>
          <a:p>
            <a:pPr marL="342900"/>
            <a:endParaRPr lang="en-US" altLang="ko-KR" sz="2000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610600" y="6429984"/>
            <a:ext cx="2743200" cy="4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7B20B-2B3C-49DF-8517-77E444D2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AKAZE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E4E44C-1986-4C9B-BB3C-958BD6224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90064-CD41-45B1-A5EC-5E1F6E67C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pic>
        <p:nvPicPr>
          <p:cNvPr id="8" name="그림 7" descr="건물, 녹색, 서있는, 나무이(가) 표시된 사진&#10;&#10;자동 생성된 설명">
            <a:extLst>
              <a:ext uri="{FF2B5EF4-FFF2-40B4-BE49-F238E27FC236}">
                <a16:creationId xmlns:a16="http://schemas.microsoft.com/office/drawing/2014/main" id="{5FB38990-E7DD-4322-8DD1-2020BA6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89" y="3874068"/>
            <a:ext cx="7277878" cy="2429405"/>
          </a:xfrm>
          <a:prstGeom prst="rect">
            <a:avLst/>
          </a:prstGeom>
        </p:spPr>
      </p:pic>
      <p:pic>
        <p:nvPicPr>
          <p:cNvPr id="10" name="그림 9" descr="나무이(가) 표시된 사진&#10;&#10;자동 생성된 설명">
            <a:extLst>
              <a:ext uri="{FF2B5EF4-FFF2-40B4-BE49-F238E27FC236}">
                <a16:creationId xmlns:a16="http://schemas.microsoft.com/office/drawing/2014/main" id="{9B1AB62B-D543-453B-9109-72A0FD5D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9" y="1338146"/>
            <a:ext cx="7277877" cy="2429405"/>
          </a:xfrm>
          <a:prstGeom prst="rect">
            <a:avLst/>
          </a:prstGeom>
        </p:spPr>
      </p:pic>
      <p:pic>
        <p:nvPicPr>
          <p:cNvPr id="12" name="그림 11" descr="작은, 연, 아이, 비행이(가) 표시된 사진&#10;&#10;자동 생성된 설명">
            <a:extLst>
              <a:ext uri="{FF2B5EF4-FFF2-40B4-BE49-F238E27FC236}">
                <a16:creationId xmlns:a16="http://schemas.microsoft.com/office/drawing/2014/main" id="{B7F5E371-2327-4C08-8D8A-08EAA83F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366" y="1338146"/>
            <a:ext cx="4306716" cy="2422527"/>
          </a:xfrm>
          <a:prstGeom prst="rect">
            <a:avLst/>
          </a:prstGeom>
        </p:spPr>
      </p:pic>
      <p:pic>
        <p:nvPicPr>
          <p:cNvPr id="14" name="그림 13" descr="표지판, 하얀색, 서있는, 검은색이(가) 표시된 사진&#10;&#10;자동 생성된 설명">
            <a:extLst>
              <a:ext uri="{FF2B5EF4-FFF2-40B4-BE49-F238E27FC236}">
                <a16:creationId xmlns:a16="http://schemas.microsoft.com/office/drawing/2014/main" id="{2CC57874-923C-4EF2-A13E-D8D3B78A4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365" y="3874067"/>
            <a:ext cx="4306715" cy="2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0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7B20B-2B3C-49DF-8517-77E444D2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BRISK_1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E4E44C-1986-4C9B-BB3C-958BD6224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90064-CD41-45B1-A5EC-5E1F6E67C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B38990-E7DD-4322-8DD1-2020BA6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490" y="3874068"/>
            <a:ext cx="7277876" cy="24294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1AB62B-D543-453B-9109-72A0FD5D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489" y="1338146"/>
            <a:ext cx="7277876" cy="2429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F5E371-2327-4C08-8D8A-08EAA83F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05367" y="1338146"/>
            <a:ext cx="4306714" cy="24225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C57874-923C-4EF2-A13E-D8D3B78A41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05365" y="3874067"/>
            <a:ext cx="4306714" cy="2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336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293</Words>
  <Application>Microsoft Office PowerPoint</Application>
  <PresentationFormat>와이드스크린</PresentationFormat>
  <Paragraphs>95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MS PGothic</vt:lpstr>
      <vt:lpstr>Arial</vt:lpstr>
      <vt:lpstr>1_Office テーマ</vt:lpstr>
      <vt:lpstr>進捗報告</vt:lpstr>
      <vt:lpstr>システム</vt:lpstr>
      <vt:lpstr>PowerPoint 프레젠테이션</vt:lpstr>
      <vt:lpstr>PowerPoint 프레젠테이션</vt:lpstr>
      <vt:lpstr>PowerPoint 프레젠테이션</vt:lpstr>
      <vt:lpstr>PowerPoint 프레젠테이션</vt:lpstr>
      <vt:lpstr>Feature Match 実験</vt:lpstr>
      <vt:lpstr>AKAZE</vt:lpstr>
      <vt:lpstr>BRISK_1</vt:lpstr>
      <vt:lpstr>BRISK_2</vt:lpstr>
      <vt:lpstr>ORB_1</vt:lpstr>
      <vt:lpstr>ORB_2</vt:lpstr>
      <vt:lpstr>Feature Match 実験</vt:lpstr>
      <vt:lpstr>ひび割れ検出精度の評価実験計画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creator>TAEJOON PARK</dc:creator>
  <cp:lastModifiedBy>PARK TAEJOON</cp:lastModifiedBy>
  <cp:revision>23</cp:revision>
  <dcterms:modified xsi:type="dcterms:W3CDTF">2020-01-28T00:33:17Z</dcterms:modified>
</cp:coreProperties>
</file>